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embeddedFontLst>
    <p:embeddedFont>
      <p:font typeface="Robo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5" roundtripDataSignature="AMtx7mg8Jie+ebkCCBJCRDRE3cVjIJNX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1E0A18-F375-4EC1-8149-A69E4A6DF9F9}">
  <a:tblStyle styleId="{031E0A18-F375-4EC1-8149-A69E4A6DF9F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61e6ae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2" name="Google Shape;52;g15a61e6ae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b5e49f0d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2b5e49f0d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Redesigned Bluetooth Receiver PCB to include input/output header pins to all GPIOs. Therefore, if need to connect to one later one, do not have to change PCB necessarily. Allows us to get the PCB ordered quicker. One of the ways we are trying to gain some time back.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Research what to do specifically for validation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069a659c10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Research what to do specifically for validation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79" name="Google Shape;179;g2069a659c10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69a659c10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Research what to do specifically for validation</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86" name="Google Shape;186;g2069a659c10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a61e6ae0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5a61e6ae0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Talk about what an equalizer is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Problem Statement about equalizers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Nicole: software, Nathan: hardware, Antonio: software/hardware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bc7a9588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fbc7a9588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Running behind in some portions. Have adjusted the Execution plan and understand what needs to get done on the most critical path to keep the project moving forward.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5f267dc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16" name="Google Shape;116;g175f267dc7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5f267dc7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23" name="Google Shape;123;g175f267dc7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c3d639a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1fc3d639a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7670716a1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7670716a1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90f367b4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1590f367b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
          <p:cNvSpPr/>
          <p:nvPr>
            <p:ph idx="2" type="pic"/>
          </p:nvPr>
        </p:nvSpPr>
        <p:spPr>
          <a:xfrm>
            <a:off x="3200400" y="1196430"/>
            <a:ext cx="5486400" cy="4850287"/>
          </a:xfrm>
          <a:prstGeom prst="rect">
            <a:avLst/>
          </a:prstGeom>
          <a:noFill/>
          <a:ln>
            <a:noFill/>
          </a:ln>
        </p:spPr>
      </p:sp>
      <p:sp>
        <p:nvSpPr>
          <p:cNvPr id="46" name="Google Shape;46;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5a61e6ae0b_0_1"/>
          <p:cNvSpPr txBox="1"/>
          <p:nvPr>
            <p:ph type="ctrTitle"/>
          </p:nvPr>
        </p:nvSpPr>
        <p:spPr>
          <a:xfrm>
            <a:off x="3462375" y="2910625"/>
            <a:ext cx="5513100" cy="28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14082"/>
              <a:buFont typeface="Arial"/>
              <a:buNone/>
            </a:pPr>
            <a:r>
              <a:rPr lang="en-US" sz="3155"/>
              <a:t>Status Update #2</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rPr lang="en-US" sz="3155"/>
              <a:t>Sponsor: Max Lesser</a:t>
            </a:r>
            <a:endParaRPr sz="3155"/>
          </a:p>
          <a:p>
            <a:pPr indent="0" lvl="0" marL="0" rtl="0" algn="r">
              <a:lnSpc>
                <a:spcPct val="100000"/>
              </a:lnSpc>
              <a:spcBef>
                <a:spcPts val="0"/>
              </a:spcBef>
              <a:spcAft>
                <a:spcPts val="0"/>
              </a:spcAft>
              <a:buClr>
                <a:schemeClr val="lt1"/>
              </a:buClr>
              <a:buSzPct val="114082"/>
              <a:buFont typeface="Arial"/>
              <a:buNone/>
            </a:pPr>
            <a:r>
              <a:rPr lang="en-US" sz="3155"/>
              <a:t>TA: Dalton W. Cyr</a:t>
            </a:r>
            <a:endParaRPr sz="3155"/>
          </a:p>
        </p:txBody>
      </p:sp>
      <p:pic>
        <p:nvPicPr>
          <p:cNvPr descr="DLCOE_logo_HWHT.png" id="55" name="Google Shape;55;g15a61e6ae0b_0_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56" name="Google Shape;56;g15a61e6ae0b_0_1"/>
          <p:cNvPicPr preferRelativeResize="0"/>
          <p:nvPr/>
        </p:nvPicPr>
        <p:blipFill rotWithShape="1">
          <a:blip r:embed="rId4">
            <a:alphaModFix/>
          </a:blip>
          <a:srcRect b="-950" l="2706" r="30461" t="950"/>
          <a:stretch/>
        </p:blipFill>
        <p:spPr>
          <a:xfrm>
            <a:off x="0" y="25"/>
            <a:ext cx="5413800" cy="5400000"/>
          </a:xfrm>
          <a:prstGeom prst="diagStripe">
            <a:avLst>
              <a:gd fmla="val 28946" name="adj"/>
            </a:avLst>
          </a:prstGeom>
          <a:noFill/>
          <a:ln>
            <a:noFill/>
          </a:ln>
        </p:spPr>
      </p:pic>
      <p:sp>
        <p:nvSpPr>
          <p:cNvPr id="57" name="Google Shape;57;g15a61e6ae0b_0_1"/>
          <p:cNvSpPr txBox="1"/>
          <p:nvPr/>
        </p:nvSpPr>
        <p:spPr>
          <a:xfrm>
            <a:off x="2710625" y="2671025"/>
            <a:ext cx="6246600" cy="1293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600"/>
              <a:buFont typeface="Arial"/>
              <a:buNone/>
            </a:pPr>
            <a:r>
              <a:rPr b="1" i="0" lang="en-US" sz="3600" u="none" cap="none" strike="noStrike">
                <a:solidFill>
                  <a:schemeClr val="lt1"/>
                </a:solidFill>
                <a:latin typeface="Arial"/>
                <a:ea typeface="Arial"/>
                <a:cs typeface="Arial"/>
                <a:sym typeface="Arial"/>
              </a:rPr>
              <a:t>Team 6: GrAPE (Graphic Analog Portable Equalizer)</a:t>
            </a:r>
            <a:endParaRPr b="1" i="0" sz="3600" u="none" cap="none" strike="noStrike">
              <a:solidFill>
                <a:schemeClr val="lt1"/>
              </a:solidFill>
              <a:latin typeface="Arial"/>
              <a:ea typeface="Arial"/>
              <a:cs typeface="Arial"/>
              <a:sym typeface="Arial"/>
            </a:endParaRPr>
          </a:p>
        </p:txBody>
      </p:sp>
      <p:sp>
        <p:nvSpPr>
          <p:cNvPr id="58" name="Google Shape;58;g15a61e6ae0b_0_1"/>
          <p:cNvSpPr txBox="1"/>
          <p:nvPr/>
        </p:nvSpPr>
        <p:spPr>
          <a:xfrm>
            <a:off x="214625" y="5216400"/>
            <a:ext cx="3564600" cy="1549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Antonio Cardona</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Nathan Finley</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Nicole LoGiudice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2b5e49f0de_0_4"/>
          <p:cNvSpPr txBox="1"/>
          <p:nvPr>
            <p:ph type="title"/>
          </p:nvPr>
        </p:nvSpPr>
        <p:spPr>
          <a:xfrm>
            <a:off x="528200" y="755765"/>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Bluetooth Receiver PCB</a:t>
            </a:r>
            <a:endParaRPr/>
          </a:p>
        </p:txBody>
      </p:sp>
      <p:sp>
        <p:nvSpPr>
          <p:cNvPr id="159" name="Google Shape;159;g12b5e49f0de_0_4"/>
          <p:cNvSpPr txBox="1"/>
          <p:nvPr/>
        </p:nvSpPr>
        <p:spPr>
          <a:xfrm>
            <a:off x="1896625" y="1387550"/>
            <a:ext cx="22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Nicole LoGiudice</a:t>
            </a:r>
            <a:endParaRPr b="0" i="0" sz="1400" u="none" cap="none" strike="noStrike">
              <a:solidFill>
                <a:srgbClr val="000000"/>
              </a:solidFill>
              <a:latin typeface="Arial"/>
              <a:ea typeface="Arial"/>
              <a:cs typeface="Arial"/>
              <a:sym typeface="Arial"/>
            </a:endParaRPr>
          </a:p>
        </p:txBody>
      </p:sp>
      <p:sp>
        <p:nvSpPr>
          <p:cNvPr id="160" name="Google Shape;160;g12b5e49f0de_0_4"/>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Execution Plan</a:t>
            </a:r>
            <a:endParaRPr/>
          </a:p>
        </p:txBody>
      </p:sp>
      <p:grpSp>
        <p:nvGrpSpPr>
          <p:cNvPr id="166" name="Google Shape;166;p6"/>
          <p:cNvGrpSpPr/>
          <p:nvPr/>
        </p:nvGrpSpPr>
        <p:grpSpPr>
          <a:xfrm>
            <a:off x="2589600" y="5476925"/>
            <a:ext cx="1354375" cy="1050563"/>
            <a:chOff x="2357125" y="5223300"/>
            <a:chExt cx="1354375" cy="1050563"/>
          </a:xfrm>
        </p:grpSpPr>
        <p:pic>
          <p:nvPicPr>
            <p:cNvPr id="167" name="Google Shape;167;p6"/>
            <p:cNvPicPr preferRelativeResize="0"/>
            <p:nvPr/>
          </p:nvPicPr>
          <p:blipFill rotWithShape="1">
            <a:blip r:embed="rId3">
              <a:alphaModFix/>
            </a:blip>
            <a:srcRect b="0" l="0" r="0" t="0"/>
            <a:stretch/>
          </p:blipFill>
          <p:spPr>
            <a:xfrm>
              <a:off x="2357125" y="5278550"/>
              <a:ext cx="214238" cy="228200"/>
            </a:xfrm>
            <a:prstGeom prst="rect">
              <a:avLst/>
            </a:prstGeom>
            <a:noFill/>
            <a:ln>
              <a:noFill/>
            </a:ln>
          </p:spPr>
        </p:pic>
        <p:pic>
          <p:nvPicPr>
            <p:cNvPr id="168" name="Google Shape;168;p6"/>
            <p:cNvPicPr preferRelativeResize="0"/>
            <p:nvPr/>
          </p:nvPicPr>
          <p:blipFill rotWithShape="1">
            <a:blip r:embed="rId4">
              <a:alphaModFix/>
            </a:blip>
            <a:srcRect b="0" l="0" r="0" t="0"/>
            <a:stretch/>
          </p:blipFill>
          <p:spPr>
            <a:xfrm>
              <a:off x="2357125" y="5517521"/>
              <a:ext cx="232075" cy="223149"/>
            </a:xfrm>
            <a:prstGeom prst="rect">
              <a:avLst/>
            </a:prstGeom>
            <a:noFill/>
            <a:ln>
              <a:noFill/>
            </a:ln>
          </p:spPr>
        </p:pic>
        <p:pic>
          <p:nvPicPr>
            <p:cNvPr id="169" name="Google Shape;169;p6"/>
            <p:cNvPicPr preferRelativeResize="0"/>
            <p:nvPr/>
          </p:nvPicPr>
          <p:blipFill rotWithShape="1">
            <a:blip r:embed="rId5">
              <a:alphaModFix/>
            </a:blip>
            <a:srcRect b="0" l="0" r="0" t="0"/>
            <a:stretch/>
          </p:blipFill>
          <p:spPr>
            <a:xfrm>
              <a:off x="2357125" y="5751446"/>
              <a:ext cx="232075" cy="254827"/>
            </a:xfrm>
            <a:prstGeom prst="rect">
              <a:avLst/>
            </a:prstGeom>
            <a:noFill/>
            <a:ln>
              <a:noFill/>
            </a:ln>
          </p:spPr>
        </p:pic>
        <p:pic>
          <p:nvPicPr>
            <p:cNvPr id="170" name="Google Shape;170;p6"/>
            <p:cNvPicPr preferRelativeResize="0"/>
            <p:nvPr/>
          </p:nvPicPr>
          <p:blipFill rotWithShape="1">
            <a:blip r:embed="rId6">
              <a:alphaModFix/>
            </a:blip>
            <a:srcRect b="0" l="0" r="0" t="0"/>
            <a:stretch/>
          </p:blipFill>
          <p:spPr>
            <a:xfrm>
              <a:off x="2357125" y="5990421"/>
              <a:ext cx="232075" cy="232075"/>
            </a:xfrm>
            <a:prstGeom prst="rect">
              <a:avLst/>
            </a:prstGeom>
            <a:noFill/>
            <a:ln>
              <a:noFill/>
            </a:ln>
          </p:spPr>
        </p:pic>
        <p:sp>
          <p:nvSpPr>
            <p:cNvPr id="171" name="Google Shape;171;p6"/>
            <p:cNvSpPr txBox="1"/>
            <p:nvPr/>
          </p:nvSpPr>
          <p:spPr>
            <a:xfrm>
              <a:off x="2589200" y="522330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Antonio</a:t>
              </a:r>
              <a:endParaRPr b="0" i="0" sz="1000" u="none" cap="none" strike="noStrike">
                <a:solidFill>
                  <a:srgbClr val="000000"/>
                </a:solidFill>
                <a:latin typeface="Arial"/>
                <a:ea typeface="Arial"/>
                <a:cs typeface="Arial"/>
                <a:sym typeface="Arial"/>
              </a:endParaRPr>
            </a:p>
          </p:txBody>
        </p:sp>
        <p:sp>
          <p:nvSpPr>
            <p:cNvPr id="172" name="Google Shape;172;p6"/>
            <p:cNvSpPr txBox="1"/>
            <p:nvPr/>
          </p:nvSpPr>
          <p:spPr>
            <a:xfrm>
              <a:off x="2589200" y="545975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Nathan</a:t>
              </a:r>
              <a:endParaRPr b="0" i="0" sz="1000" u="none" cap="none" strike="noStrike">
                <a:solidFill>
                  <a:srgbClr val="000000"/>
                </a:solidFill>
                <a:latin typeface="Arial"/>
                <a:ea typeface="Arial"/>
                <a:cs typeface="Arial"/>
                <a:sym typeface="Arial"/>
              </a:endParaRPr>
            </a:p>
          </p:txBody>
        </p:sp>
        <p:sp>
          <p:nvSpPr>
            <p:cNvPr id="173" name="Google Shape;173;p6"/>
            <p:cNvSpPr txBox="1"/>
            <p:nvPr/>
          </p:nvSpPr>
          <p:spPr>
            <a:xfrm>
              <a:off x="2589200" y="570951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Nicole</a:t>
              </a:r>
              <a:endParaRPr b="0" i="0" sz="1000" u="none" cap="none" strike="noStrike">
                <a:solidFill>
                  <a:srgbClr val="000000"/>
                </a:solidFill>
                <a:latin typeface="Arial"/>
                <a:ea typeface="Arial"/>
                <a:cs typeface="Arial"/>
                <a:sym typeface="Arial"/>
              </a:endParaRPr>
            </a:p>
          </p:txBody>
        </p:sp>
        <p:sp>
          <p:nvSpPr>
            <p:cNvPr id="174" name="Google Shape;174;p6"/>
            <p:cNvSpPr txBox="1"/>
            <p:nvPr/>
          </p:nvSpPr>
          <p:spPr>
            <a:xfrm>
              <a:off x="2589200" y="593516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General Team</a:t>
              </a:r>
              <a:endParaRPr b="0" i="0" sz="1000" u="none" cap="none" strike="noStrike">
                <a:solidFill>
                  <a:srgbClr val="000000"/>
                </a:solidFill>
                <a:latin typeface="Arial"/>
                <a:ea typeface="Arial"/>
                <a:cs typeface="Arial"/>
                <a:sym typeface="Arial"/>
              </a:endParaRPr>
            </a:p>
          </p:txBody>
        </p:sp>
      </p:grpSp>
      <p:sp>
        <p:nvSpPr>
          <p:cNvPr id="175" name="Google Shape;175;p6"/>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76" name="Google Shape;176;p6"/>
          <p:cNvPicPr preferRelativeResize="0"/>
          <p:nvPr/>
        </p:nvPicPr>
        <p:blipFill>
          <a:blip r:embed="rId7">
            <a:alphaModFix/>
          </a:blip>
          <a:stretch>
            <a:fillRect/>
          </a:stretch>
        </p:blipFill>
        <p:spPr>
          <a:xfrm>
            <a:off x="0" y="1036951"/>
            <a:ext cx="9144000" cy="4250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069a659c10_2_5"/>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Validation </a:t>
            </a:r>
            <a:r>
              <a:rPr lang="en-US"/>
              <a:t>Plan Pt.1</a:t>
            </a:r>
            <a:endParaRPr/>
          </a:p>
        </p:txBody>
      </p:sp>
      <p:sp>
        <p:nvSpPr>
          <p:cNvPr id="182" name="Google Shape;182;g2069a659c10_2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83" name="Google Shape;183;g2069a659c10_2_5"/>
          <p:cNvPicPr preferRelativeResize="0"/>
          <p:nvPr/>
        </p:nvPicPr>
        <p:blipFill>
          <a:blip r:embed="rId3">
            <a:alphaModFix/>
          </a:blip>
          <a:stretch>
            <a:fillRect/>
          </a:stretch>
        </p:blipFill>
        <p:spPr>
          <a:xfrm>
            <a:off x="1851901" y="922500"/>
            <a:ext cx="5603250" cy="575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069a659c10_2_21"/>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Validation Plan Pt.2</a:t>
            </a:r>
            <a:endParaRPr/>
          </a:p>
        </p:txBody>
      </p:sp>
      <p:sp>
        <p:nvSpPr>
          <p:cNvPr id="189" name="Google Shape;189;g2069a659c10_2_21"/>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90" name="Google Shape;190;g2069a659c10_2_21"/>
          <p:cNvPicPr preferRelativeResize="0"/>
          <p:nvPr/>
        </p:nvPicPr>
        <p:blipFill>
          <a:blip r:embed="rId3">
            <a:alphaModFix/>
          </a:blip>
          <a:stretch>
            <a:fillRect/>
          </a:stretch>
        </p:blipFill>
        <p:spPr>
          <a:xfrm>
            <a:off x="2485450" y="1089727"/>
            <a:ext cx="5373262" cy="5516248"/>
          </a:xfrm>
          <a:prstGeom prst="rect">
            <a:avLst/>
          </a:prstGeom>
          <a:noFill/>
          <a:ln>
            <a:noFill/>
          </a:ln>
        </p:spPr>
      </p:pic>
      <p:pic>
        <p:nvPicPr>
          <p:cNvPr id="191" name="Google Shape;191;g2069a659c10_2_21"/>
          <p:cNvPicPr preferRelativeResize="0"/>
          <p:nvPr/>
        </p:nvPicPr>
        <p:blipFill>
          <a:blip r:embed="rId4">
            <a:alphaModFix/>
          </a:blip>
          <a:stretch>
            <a:fillRect/>
          </a:stretch>
        </p:blipFill>
        <p:spPr>
          <a:xfrm>
            <a:off x="727900" y="1067588"/>
            <a:ext cx="1757550" cy="556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5a61e6ae0b_0_97"/>
          <p:cNvSpPr txBox="1"/>
          <p:nvPr>
            <p:ph type="title"/>
          </p:nvPr>
        </p:nvSpPr>
        <p:spPr>
          <a:xfrm>
            <a:off x="496850" y="30271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Thank you - 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solidFill>
                <a:srgbClr val="FF00FF"/>
              </a:solidFill>
            </a:endParaRPr>
          </a:p>
        </p:txBody>
      </p:sp>
      <p:sp>
        <p:nvSpPr>
          <p:cNvPr id="64" name="Google Shape;64;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fontScale="70000" lnSpcReduction="10000"/>
          </a:bodyPr>
          <a:lstStyle/>
          <a:p>
            <a:pPr indent="0" lvl="0" marL="342900" rtl="0" algn="l">
              <a:lnSpc>
                <a:spcPct val="100000"/>
              </a:lnSpc>
              <a:spcBef>
                <a:spcPts val="0"/>
              </a:spcBef>
              <a:spcAft>
                <a:spcPts val="0"/>
              </a:spcAft>
              <a:buSzPct val="80357"/>
              <a:buNone/>
            </a:pPr>
            <a:r>
              <a:rPr b="1" lang="en-US" u="sng"/>
              <a:t>Problem Statement</a:t>
            </a:r>
            <a:endParaRPr b="1" u="sng"/>
          </a:p>
          <a:p>
            <a:pPr indent="0" lvl="0" marL="342900" rtl="0" algn="l">
              <a:lnSpc>
                <a:spcPct val="100000"/>
              </a:lnSpc>
              <a:spcBef>
                <a:spcPts val="0"/>
              </a:spcBef>
              <a:spcAft>
                <a:spcPts val="0"/>
              </a:spcAft>
              <a:buSzPct val="88669"/>
              <a:buNone/>
            </a:pPr>
            <a:r>
              <a:rPr lang="en-US" sz="2900"/>
              <a:t>The current market lacks </a:t>
            </a:r>
            <a:r>
              <a:rPr lang="en-US" sz="2900">
                <a:extLst>
                  <a:ext uri="http://customooxmlschemas.google.com/">
                    <go:slidesCustomData xmlns:go="http://customooxmlschemas.google.com/" textRoundtripDataId="0"/>
                  </a:ext>
                </a:extLst>
              </a:rPr>
              <a:t>audio equalizers that offer both Bluetooth input </a:t>
            </a:r>
            <a:r>
              <a:rPr i="1" lang="en-US" sz="2900">
                <a:extLst>
                  <a:ext uri="http://customooxmlschemas.google.com/">
                    <go:slidesCustomData xmlns:go="http://customooxmlschemas.google.com/" textRoundtripDataId="1"/>
                  </a:ext>
                </a:extLst>
              </a:rPr>
              <a:t>and</a:t>
            </a:r>
            <a:r>
              <a:rPr lang="en-US" sz="2900">
                <a:extLst>
                  <a:ext uri="http://customooxmlschemas.google.com/">
                    <go:slidesCustomData xmlns:go="http://customooxmlschemas.google.com/" textRoundtripDataId="2"/>
                  </a:ext>
                </a:extLst>
              </a:rPr>
              <a:t> output connectivity</a:t>
            </a:r>
            <a:r>
              <a:rPr lang="en-US" sz="2900"/>
              <a:t>.</a:t>
            </a:r>
            <a:endParaRPr sz="2900"/>
          </a:p>
          <a:p>
            <a:pPr indent="0" lvl="0" marL="342900" rtl="0" algn="l">
              <a:lnSpc>
                <a:spcPct val="100000"/>
              </a:lnSpc>
              <a:spcBef>
                <a:spcPts val="0"/>
              </a:spcBef>
              <a:spcAft>
                <a:spcPts val="0"/>
              </a:spcAft>
              <a:buSzPct val="88669"/>
              <a:buNone/>
            </a:pPr>
            <a:r>
              <a:t/>
            </a:r>
            <a:endParaRPr sz="2900"/>
          </a:p>
          <a:p>
            <a:pPr indent="0" lvl="0" marL="342900" rtl="0" algn="l">
              <a:lnSpc>
                <a:spcPct val="100000"/>
              </a:lnSpc>
              <a:spcBef>
                <a:spcPts val="0"/>
              </a:spcBef>
              <a:spcAft>
                <a:spcPts val="0"/>
              </a:spcAft>
              <a:buSzPct val="80716"/>
              <a:buNone/>
            </a:pPr>
            <a:r>
              <a:rPr b="1" lang="en-US" sz="3185" u="sng"/>
              <a:t>Solution Proposal</a:t>
            </a:r>
            <a:endParaRPr b="1" sz="3185" u="sng"/>
          </a:p>
          <a:p>
            <a:pPr indent="0" lvl="0" marL="342900" rtl="0" algn="l">
              <a:lnSpc>
                <a:spcPct val="100000"/>
              </a:lnSpc>
              <a:spcBef>
                <a:spcPts val="0"/>
              </a:spcBef>
              <a:spcAft>
                <a:spcPts val="0"/>
              </a:spcAft>
              <a:buSzPct val="88669"/>
              <a:buNone/>
            </a:pPr>
            <a:r>
              <a:rPr lang="en-US" sz="2900"/>
              <a:t>The GrAPE is a graphic analog portable equalizer that has features:</a:t>
            </a:r>
            <a:endParaRPr sz="2900"/>
          </a:p>
          <a:p>
            <a:pPr indent="-357505" lvl="0" marL="914400" rtl="0" algn="l">
              <a:lnSpc>
                <a:spcPct val="100000"/>
              </a:lnSpc>
              <a:spcBef>
                <a:spcPts val="0"/>
              </a:spcBef>
              <a:spcAft>
                <a:spcPts val="0"/>
              </a:spcAft>
              <a:buSzPct val="100000"/>
              <a:buChar char="•"/>
            </a:pPr>
            <a:r>
              <a:rPr lang="en-US" sz="2900"/>
              <a:t>Reception/transmission of Bluetooth</a:t>
            </a:r>
            <a:endParaRPr sz="2900"/>
          </a:p>
          <a:p>
            <a:pPr indent="-357505" lvl="0" marL="914400" rtl="0" algn="l">
              <a:lnSpc>
                <a:spcPct val="100000"/>
              </a:lnSpc>
              <a:spcBef>
                <a:spcPts val="0"/>
              </a:spcBef>
              <a:spcAft>
                <a:spcPts val="0"/>
              </a:spcAft>
              <a:buSzPct val="100000"/>
              <a:buChar char="•"/>
            </a:pPr>
            <a:r>
              <a:rPr lang="en-US" sz="2900"/>
              <a:t>Can toggle inputs and outputs between bluetooth and auxiliary</a:t>
            </a:r>
            <a:endParaRPr sz="2900"/>
          </a:p>
          <a:p>
            <a:pPr indent="-357505" lvl="0" marL="914400" rtl="0" algn="l">
              <a:lnSpc>
                <a:spcPct val="100000"/>
              </a:lnSpc>
              <a:spcBef>
                <a:spcPts val="0"/>
              </a:spcBef>
              <a:spcAft>
                <a:spcPts val="0"/>
              </a:spcAft>
              <a:buSzPct val="100000"/>
              <a:buChar char="•"/>
            </a:pPr>
            <a:r>
              <a:rPr lang="en-US" sz="2900"/>
              <a:t>Ten tunable frequency bands extending beyond the human hearing range (design: 0-20kHz)</a:t>
            </a:r>
            <a:endParaRPr sz="2900"/>
          </a:p>
          <a:p>
            <a:pPr indent="-357505" lvl="0" marL="914400" rtl="0" algn="l">
              <a:lnSpc>
                <a:spcPct val="100000"/>
              </a:lnSpc>
              <a:spcBef>
                <a:spcPts val="0"/>
              </a:spcBef>
              <a:spcAft>
                <a:spcPts val="0"/>
              </a:spcAft>
              <a:buSzPct val="100000"/>
              <a:buChar char="•"/>
            </a:pPr>
            <a:r>
              <a:rPr lang="en-US" sz="2900">
                <a:extLst>
                  <a:ext uri="http://customooxmlschemas.google.com/">
                    <go:slidesCustomData xmlns:go="http://customooxmlschemas.google.com/" textRoundtripDataId="3"/>
                  </a:ext>
                </a:extLst>
              </a:rPr>
              <a:t>Display</a:t>
            </a:r>
            <a:endParaRPr sz="2900"/>
          </a:p>
          <a:p>
            <a:pPr indent="-357505" lvl="0" marL="914400" rtl="0" algn="l">
              <a:lnSpc>
                <a:spcPct val="100000"/>
              </a:lnSpc>
              <a:spcBef>
                <a:spcPts val="0"/>
              </a:spcBef>
              <a:spcAft>
                <a:spcPts val="0"/>
              </a:spcAft>
              <a:buSzPct val="100000"/>
              <a:buChar char="•"/>
            </a:pPr>
            <a:r>
              <a:rPr lang="en-US" sz="2900"/>
              <a:t>Onboard power</a:t>
            </a:r>
            <a:endParaRPr sz="2900"/>
          </a:p>
          <a:p>
            <a:pPr indent="-357505" lvl="0" marL="914400" rtl="0" algn="l">
              <a:lnSpc>
                <a:spcPct val="100000"/>
              </a:lnSpc>
              <a:spcBef>
                <a:spcPts val="0"/>
              </a:spcBef>
              <a:spcAft>
                <a:spcPts val="0"/>
              </a:spcAft>
              <a:buSzPct val="100000"/>
              <a:buChar char="•"/>
            </a:pPr>
            <a:r>
              <a:rPr lang="en-US" sz="2900"/>
              <a:t>Portability</a:t>
            </a:r>
            <a:endParaRPr sz="2900"/>
          </a:p>
          <a:p>
            <a:pPr indent="0" lvl="0" marL="342900" rtl="0" algn="l">
              <a:lnSpc>
                <a:spcPct val="100000"/>
              </a:lnSpc>
              <a:spcBef>
                <a:spcPts val="0"/>
              </a:spcBef>
              <a:spcAft>
                <a:spcPts val="0"/>
              </a:spcAft>
              <a:buSzPct val="88669"/>
              <a:buNone/>
            </a:pPr>
            <a:r>
              <a:t/>
            </a:r>
            <a:endParaRPr sz="2900" u="sng"/>
          </a:p>
          <a:p>
            <a:pPr indent="0" lvl="0" marL="342900" rtl="0" algn="l">
              <a:lnSpc>
                <a:spcPct val="100000"/>
              </a:lnSpc>
              <a:spcBef>
                <a:spcPts val="0"/>
              </a:spcBef>
              <a:spcAft>
                <a:spcPts val="0"/>
              </a:spcAft>
              <a:buSzPct val="88669"/>
              <a:buNone/>
            </a:pPr>
            <a:r>
              <a:t/>
            </a:r>
            <a:endParaRPr sz="2900"/>
          </a:p>
        </p:txBody>
      </p:sp>
      <p:pic>
        <p:nvPicPr>
          <p:cNvPr id="65" name="Google Shape;65;p3"/>
          <p:cNvPicPr preferRelativeResize="0"/>
          <p:nvPr/>
        </p:nvPicPr>
        <p:blipFill rotWithShape="1">
          <a:blip r:embed="rId3">
            <a:alphaModFix/>
          </a:blip>
          <a:srcRect b="0" l="0" r="0" t="0"/>
          <a:stretch/>
        </p:blipFill>
        <p:spPr>
          <a:xfrm>
            <a:off x="5750525" y="4950750"/>
            <a:ext cx="2592575" cy="1617775"/>
          </a:xfrm>
          <a:prstGeom prst="rect">
            <a:avLst/>
          </a:prstGeom>
          <a:noFill/>
          <a:ln>
            <a:noFill/>
          </a:ln>
        </p:spPr>
      </p:pic>
      <p:sp>
        <p:nvSpPr>
          <p:cNvPr id="66" name="Google Shape;66;p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8205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Project/Subsystem Overview</a:t>
            </a:r>
            <a:endParaRPr/>
          </a:p>
        </p:txBody>
      </p:sp>
      <p:sp>
        <p:nvSpPr>
          <p:cNvPr id="72" name="Google Shape;72;p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73" name="Google Shape;73;p2"/>
          <p:cNvPicPr preferRelativeResize="0"/>
          <p:nvPr/>
        </p:nvPicPr>
        <p:blipFill>
          <a:blip r:embed="rId3">
            <a:alphaModFix/>
          </a:blip>
          <a:stretch>
            <a:fillRect/>
          </a:stretch>
        </p:blipFill>
        <p:spPr>
          <a:xfrm>
            <a:off x="152400" y="1776677"/>
            <a:ext cx="8706614" cy="49289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fbc7a9588c_0_5"/>
          <p:cNvSpPr txBox="1"/>
          <p:nvPr>
            <p:ph type="title"/>
          </p:nvPr>
        </p:nvSpPr>
        <p:spPr>
          <a:xfrm>
            <a:off x="457200" y="10796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sp>
        <p:nvSpPr>
          <p:cNvPr id="79" name="Google Shape;79;g1fbc7a9588c_0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grpSp>
        <p:nvGrpSpPr>
          <p:cNvPr id="80" name="Google Shape;80;g1fbc7a9588c_0_5"/>
          <p:cNvGrpSpPr/>
          <p:nvPr/>
        </p:nvGrpSpPr>
        <p:grpSpPr>
          <a:xfrm>
            <a:off x="7315200" y="2789850"/>
            <a:ext cx="1828800" cy="2847950"/>
            <a:chOff x="3657600" y="2295575"/>
            <a:chExt cx="1828800" cy="2847950"/>
          </a:xfrm>
        </p:grpSpPr>
        <p:sp>
          <p:nvSpPr>
            <p:cNvPr id="81" name="Google Shape;81;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E5E5E"/>
                  </a:solidFill>
                  <a:latin typeface="Roboto"/>
                  <a:ea typeface="Roboto"/>
                  <a:cs typeface="Roboto"/>
                  <a:sym typeface="Roboto"/>
                </a:rPr>
                <a:t>Validation</a:t>
              </a:r>
              <a:endParaRPr b="1" sz="1200">
                <a:solidFill>
                  <a:srgbClr val="5E5E5E"/>
                </a:solidFill>
                <a:latin typeface="Roboto"/>
                <a:ea typeface="Roboto"/>
                <a:cs typeface="Roboto"/>
                <a:sym typeface="Roboto"/>
              </a:endParaRPr>
            </a:p>
          </p:txBody>
        </p:sp>
        <p:sp>
          <p:nvSpPr>
            <p:cNvPr id="84" name="Google Shape;84;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900">
                  <a:solidFill>
                    <a:srgbClr val="5E5E5E"/>
                  </a:solidFill>
                  <a:latin typeface="Roboto"/>
                  <a:ea typeface="Roboto"/>
                  <a:cs typeface="Roboto"/>
                  <a:sym typeface="Roboto"/>
                </a:rPr>
                <a:t>Document end product specifications.</a:t>
              </a:r>
              <a:endParaRPr sz="900">
                <a:solidFill>
                  <a:srgbClr val="5E5E5E"/>
                </a:solidFill>
                <a:latin typeface="Roboto"/>
                <a:ea typeface="Roboto"/>
                <a:cs typeface="Roboto"/>
                <a:sym typeface="Roboto"/>
              </a:endParaRPr>
            </a:p>
          </p:txBody>
        </p:sp>
        <p:sp>
          <p:nvSpPr>
            <p:cNvPr id="85" name="Google Shape;85;g1fbc7a9588c_0_5"/>
            <p:cNvSpPr txBox="1"/>
            <p:nvPr/>
          </p:nvSpPr>
          <p:spPr>
            <a:xfrm>
              <a:off x="3863250"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000">
                  <a:solidFill>
                    <a:srgbClr val="5E5E5E"/>
                  </a:solidFill>
                  <a:latin typeface="Roboto"/>
                  <a:ea typeface="Roboto"/>
                  <a:cs typeface="Roboto"/>
                  <a:sym typeface="Roboto"/>
                </a:rPr>
                <a:t>Apr</a:t>
              </a:r>
              <a:endParaRPr sz="1000">
                <a:solidFill>
                  <a:srgbClr val="5E5E5E"/>
                </a:solidFill>
                <a:latin typeface="Roboto"/>
                <a:ea typeface="Roboto"/>
                <a:cs typeface="Roboto"/>
                <a:sym typeface="Roboto"/>
              </a:endParaRPr>
            </a:p>
          </p:txBody>
        </p:sp>
      </p:grpSp>
      <p:grpSp>
        <p:nvGrpSpPr>
          <p:cNvPr id="86" name="Google Shape;86;g1fbc7a9588c_0_5"/>
          <p:cNvGrpSpPr/>
          <p:nvPr/>
        </p:nvGrpSpPr>
        <p:grpSpPr>
          <a:xfrm>
            <a:off x="5486400" y="2789850"/>
            <a:ext cx="1828800" cy="2847950"/>
            <a:chOff x="3657600" y="2295575"/>
            <a:chExt cx="1828800" cy="2847950"/>
          </a:xfrm>
        </p:grpSpPr>
        <p:sp>
          <p:nvSpPr>
            <p:cNvPr id="87" name="Google Shape;87;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E5E5E"/>
                  </a:solidFill>
                  <a:latin typeface="Roboto"/>
                  <a:ea typeface="Roboto"/>
                  <a:cs typeface="Roboto"/>
                  <a:sym typeface="Roboto"/>
                </a:rPr>
                <a:t>Troubleshooting/Testing</a:t>
              </a:r>
              <a:endParaRPr b="1" sz="1200">
                <a:solidFill>
                  <a:srgbClr val="5E5E5E"/>
                </a:solidFill>
                <a:latin typeface="Roboto"/>
                <a:ea typeface="Roboto"/>
                <a:cs typeface="Roboto"/>
                <a:sym typeface="Roboto"/>
              </a:endParaRPr>
            </a:p>
          </p:txBody>
        </p:sp>
        <p:sp>
          <p:nvSpPr>
            <p:cNvPr id="91" name="Google Shape;91;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900">
                  <a:solidFill>
                    <a:srgbClr val="5E5E5E"/>
                  </a:solidFill>
                  <a:latin typeface="Roboto"/>
                  <a:ea typeface="Roboto"/>
                  <a:cs typeface="Roboto"/>
                  <a:sym typeface="Roboto"/>
                </a:rPr>
                <a:t>Solve any problems that appear once connecting to other Subsystems</a:t>
              </a:r>
              <a:endParaRPr sz="900">
                <a:solidFill>
                  <a:srgbClr val="5E5E5E"/>
                </a:solidFill>
                <a:latin typeface="Roboto"/>
                <a:ea typeface="Roboto"/>
                <a:cs typeface="Roboto"/>
                <a:sym typeface="Roboto"/>
              </a:endParaRPr>
            </a:p>
          </p:txBody>
        </p:sp>
        <p:sp>
          <p:nvSpPr>
            <p:cNvPr id="92" name="Google Shape;92;g1fbc7a9588c_0_5"/>
            <p:cNvSpPr txBox="1"/>
            <p:nvPr/>
          </p:nvSpPr>
          <p:spPr>
            <a:xfrm>
              <a:off x="3863250" y="2441107"/>
              <a:ext cx="8712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000">
                  <a:solidFill>
                    <a:srgbClr val="5E5E5E"/>
                  </a:solidFill>
                  <a:latin typeface="Roboto"/>
                  <a:ea typeface="Roboto"/>
                  <a:cs typeface="Roboto"/>
                  <a:sym typeface="Roboto"/>
                </a:rPr>
                <a:t>Mar</a:t>
              </a:r>
              <a:endParaRPr sz="1000">
                <a:solidFill>
                  <a:srgbClr val="5E5E5E"/>
                </a:solidFill>
                <a:latin typeface="Roboto"/>
                <a:ea typeface="Roboto"/>
                <a:cs typeface="Roboto"/>
                <a:sym typeface="Roboto"/>
              </a:endParaRPr>
            </a:p>
          </p:txBody>
        </p:sp>
      </p:grpSp>
      <p:grpSp>
        <p:nvGrpSpPr>
          <p:cNvPr id="93" name="Google Shape;93;g1fbc7a9588c_0_5"/>
          <p:cNvGrpSpPr/>
          <p:nvPr/>
        </p:nvGrpSpPr>
        <p:grpSpPr>
          <a:xfrm>
            <a:off x="3657600" y="2789850"/>
            <a:ext cx="1828800" cy="2847950"/>
            <a:chOff x="3657600" y="2295575"/>
            <a:chExt cx="1828800" cy="2847950"/>
          </a:xfrm>
        </p:grpSpPr>
        <p:sp>
          <p:nvSpPr>
            <p:cNvPr id="94" name="Google Shape;94;g1fbc7a9588c_0_5"/>
            <p:cNvSpPr/>
            <p:nvPr/>
          </p:nvSpPr>
          <p:spPr>
            <a:xfrm>
              <a:off x="3657600" y="2823925"/>
              <a:ext cx="18288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fbc7a9588c_0_5"/>
            <p:cNvSpPr/>
            <p:nvPr/>
          </p:nvSpPr>
          <p:spPr>
            <a:xfrm>
              <a:off x="3657600" y="2295575"/>
              <a:ext cx="1828800" cy="53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7" name="Google Shape;97;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5E5E5E"/>
                  </a:solidFill>
                  <a:latin typeface="Roboto"/>
                  <a:ea typeface="Roboto"/>
                  <a:cs typeface="Roboto"/>
                  <a:sym typeface="Roboto"/>
                </a:rPr>
                <a:t>Integration</a:t>
              </a:r>
              <a:endParaRPr b="1" sz="1200">
                <a:solidFill>
                  <a:srgbClr val="5E5E5E"/>
                </a:solidFill>
                <a:latin typeface="Roboto"/>
                <a:ea typeface="Roboto"/>
                <a:cs typeface="Roboto"/>
                <a:sym typeface="Roboto"/>
              </a:endParaRPr>
            </a:p>
          </p:txBody>
        </p:sp>
        <p:sp>
          <p:nvSpPr>
            <p:cNvPr id="98" name="Google Shape;98;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900">
                  <a:solidFill>
                    <a:srgbClr val="5E5E5E"/>
                  </a:solidFill>
                  <a:latin typeface="Roboto"/>
                  <a:ea typeface="Roboto"/>
                  <a:cs typeface="Roboto"/>
                  <a:sym typeface="Roboto"/>
                </a:rPr>
                <a:t>Connect individual Subsystems</a:t>
              </a:r>
              <a:endParaRPr sz="900">
                <a:solidFill>
                  <a:srgbClr val="5E5E5E"/>
                </a:solidFill>
                <a:latin typeface="Roboto"/>
                <a:ea typeface="Roboto"/>
                <a:cs typeface="Roboto"/>
                <a:sym typeface="Roboto"/>
              </a:endParaRPr>
            </a:p>
          </p:txBody>
        </p:sp>
        <p:sp>
          <p:nvSpPr>
            <p:cNvPr id="99" name="Google Shape;99;g1fbc7a9588c_0_5"/>
            <p:cNvSpPr txBox="1"/>
            <p:nvPr/>
          </p:nvSpPr>
          <p:spPr>
            <a:xfrm>
              <a:off x="3863250" y="2441100"/>
              <a:ext cx="10200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000">
                  <a:solidFill>
                    <a:srgbClr val="5E5E5E"/>
                  </a:solidFill>
                  <a:latin typeface="Roboto"/>
                  <a:ea typeface="Roboto"/>
                  <a:cs typeface="Roboto"/>
                  <a:sym typeface="Roboto"/>
                </a:rPr>
                <a:t>Mid Feb - Mar</a:t>
              </a:r>
              <a:endParaRPr sz="1000">
                <a:solidFill>
                  <a:srgbClr val="5E5E5E"/>
                </a:solidFill>
                <a:latin typeface="Roboto"/>
                <a:ea typeface="Roboto"/>
                <a:cs typeface="Roboto"/>
                <a:sym typeface="Roboto"/>
              </a:endParaRPr>
            </a:p>
          </p:txBody>
        </p:sp>
      </p:grpSp>
      <p:grpSp>
        <p:nvGrpSpPr>
          <p:cNvPr id="100" name="Google Shape;100;g1fbc7a9588c_0_5"/>
          <p:cNvGrpSpPr/>
          <p:nvPr/>
        </p:nvGrpSpPr>
        <p:grpSpPr>
          <a:xfrm>
            <a:off x="1828800" y="2789850"/>
            <a:ext cx="1828800" cy="2847950"/>
            <a:chOff x="0" y="2295575"/>
            <a:chExt cx="1828800" cy="2847950"/>
          </a:xfrm>
        </p:grpSpPr>
        <p:sp>
          <p:nvSpPr>
            <p:cNvPr id="101" name="Google Shape;101;g1fbc7a9588c_0_5"/>
            <p:cNvSpPr/>
            <p:nvPr/>
          </p:nvSpPr>
          <p:spPr>
            <a:xfrm>
              <a:off x="0" y="2823925"/>
              <a:ext cx="1828800" cy="2319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fbc7a9588c_0_5"/>
            <p:cNvSpPr/>
            <p:nvPr/>
          </p:nvSpPr>
          <p:spPr>
            <a:xfrm>
              <a:off x="0" y="2295575"/>
              <a:ext cx="1828800" cy="537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1fbc7a9588c_0_5"/>
            <p:cNvSpPr txBox="1"/>
            <p:nvPr/>
          </p:nvSpPr>
          <p:spPr>
            <a:xfrm>
              <a:off x="205650" y="3050050"/>
              <a:ext cx="1417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Roboto"/>
                  <a:ea typeface="Roboto"/>
                  <a:cs typeface="Roboto"/>
                  <a:sym typeface="Roboto"/>
                </a:rPr>
                <a:t>PCB Design</a:t>
              </a:r>
              <a:endParaRPr b="1" sz="1200">
                <a:solidFill>
                  <a:srgbClr val="FFFFFF"/>
                </a:solidFill>
                <a:latin typeface="Roboto"/>
                <a:ea typeface="Roboto"/>
                <a:cs typeface="Roboto"/>
                <a:sym typeface="Roboto"/>
              </a:endParaRPr>
            </a:p>
          </p:txBody>
        </p:sp>
        <p:sp>
          <p:nvSpPr>
            <p:cNvPr id="104" name="Google Shape;104;g1fbc7a9588c_0_5"/>
            <p:cNvSpPr txBox="1"/>
            <p:nvPr/>
          </p:nvSpPr>
          <p:spPr>
            <a:xfrm>
              <a:off x="205650" y="3896950"/>
              <a:ext cx="14175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900">
                  <a:solidFill>
                    <a:srgbClr val="FFFFFF"/>
                  </a:solidFill>
                  <a:latin typeface="Roboto"/>
                  <a:ea typeface="Roboto"/>
                  <a:cs typeface="Roboto"/>
                  <a:sym typeface="Roboto"/>
                </a:rPr>
                <a:t>Design and order PCBs</a:t>
              </a:r>
              <a:endParaRPr sz="900">
                <a:solidFill>
                  <a:srgbClr val="FFFFFF"/>
                </a:solidFill>
                <a:latin typeface="Roboto"/>
                <a:ea typeface="Roboto"/>
                <a:cs typeface="Roboto"/>
                <a:sym typeface="Roboto"/>
              </a:endParaRPr>
            </a:p>
          </p:txBody>
        </p:sp>
        <p:sp>
          <p:nvSpPr>
            <p:cNvPr id="105" name="Google Shape;105;g1fbc7a9588c_0_5"/>
            <p:cNvSpPr txBox="1"/>
            <p:nvPr/>
          </p:nvSpPr>
          <p:spPr>
            <a:xfrm>
              <a:off x="205650" y="2441100"/>
              <a:ext cx="10428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000">
                  <a:solidFill>
                    <a:srgbClr val="1B786E"/>
                  </a:solidFill>
                  <a:latin typeface="Roboto"/>
                  <a:ea typeface="Roboto"/>
                  <a:cs typeface="Roboto"/>
                  <a:sym typeface="Roboto"/>
                </a:rPr>
                <a:t>Jan - Mid Feb</a:t>
              </a:r>
              <a:endParaRPr sz="1000">
                <a:solidFill>
                  <a:srgbClr val="1B786E"/>
                </a:solidFill>
                <a:latin typeface="Roboto"/>
                <a:ea typeface="Roboto"/>
                <a:cs typeface="Roboto"/>
                <a:sym typeface="Roboto"/>
              </a:endParaRPr>
            </a:p>
          </p:txBody>
        </p:sp>
        <p:cxnSp>
          <p:nvCxnSpPr>
            <p:cNvPr id="106" name="Google Shape;106;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07" name="Google Shape;107;g1fbc7a9588c_0_5"/>
          <p:cNvGrpSpPr/>
          <p:nvPr/>
        </p:nvGrpSpPr>
        <p:grpSpPr>
          <a:xfrm>
            <a:off x="0" y="2789850"/>
            <a:ext cx="1828800" cy="2847950"/>
            <a:chOff x="0" y="2295575"/>
            <a:chExt cx="1828800" cy="2847950"/>
          </a:xfrm>
        </p:grpSpPr>
        <p:sp>
          <p:nvSpPr>
            <p:cNvPr id="108" name="Google Shape;108;g1fbc7a9588c_0_5"/>
            <p:cNvSpPr/>
            <p:nvPr/>
          </p:nvSpPr>
          <p:spPr>
            <a:xfrm>
              <a:off x="0" y="2823925"/>
              <a:ext cx="1828800" cy="231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fbc7a9588c_0_5"/>
            <p:cNvSpPr/>
            <p:nvPr/>
          </p:nvSpPr>
          <p:spPr>
            <a:xfrm>
              <a:off x="0" y="2295575"/>
              <a:ext cx="1828800" cy="537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fbc7a9588c_0_5"/>
            <p:cNvSpPr txBox="1"/>
            <p:nvPr/>
          </p:nvSpPr>
          <p:spPr>
            <a:xfrm>
              <a:off x="205650" y="3050050"/>
              <a:ext cx="1417500" cy="7977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FFFFFF"/>
                  </a:solidFill>
                  <a:latin typeface="Roboto"/>
                  <a:ea typeface="Roboto"/>
                  <a:cs typeface="Roboto"/>
                  <a:sym typeface="Roboto"/>
                </a:rPr>
                <a:t>Pre-Integration</a:t>
              </a:r>
              <a:endParaRPr b="1" sz="1200">
                <a:solidFill>
                  <a:srgbClr val="FFFFFF"/>
                </a:solidFill>
                <a:latin typeface="Roboto"/>
                <a:ea typeface="Roboto"/>
                <a:cs typeface="Roboto"/>
                <a:sym typeface="Roboto"/>
              </a:endParaRPr>
            </a:p>
          </p:txBody>
        </p:sp>
        <p:sp>
          <p:nvSpPr>
            <p:cNvPr id="111" name="Google Shape;111;g1fbc7a9588c_0_5"/>
            <p:cNvSpPr txBox="1"/>
            <p:nvPr/>
          </p:nvSpPr>
          <p:spPr>
            <a:xfrm>
              <a:off x="205650" y="3896950"/>
              <a:ext cx="1417500" cy="996000"/>
            </a:xfrm>
            <a:prstGeom prst="rect">
              <a:avLst/>
            </a:prstGeom>
            <a:solidFill>
              <a:srgbClr val="E06666"/>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900">
                  <a:solidFill>
                    <a:srgbClr val="FFFFFF"/>
                  </a:solidFill>
                  <a:latin typeface="Roboto"/>
                  <a:ea typeface="Roboto"/>
                  <a:cs typeface="Roboto"/>
                  <a:sym typeface="Roboto"/>
                </a:rPr>
                <a:t>Complete items </a:t>
              </a:r>
              <a:r>
                <a:rPr lang="en-US" sz="900">
                  <a:solidFill>
                    <a:srgbClr val="FFFFFF"/>
                  </a:solidFill>
                  <a:latin typeface="Roboto"/>
                  <a:ea typeface="Roboto"/>
                  <a:cs typeface="Roboto"/>
                  <a:sym typeface="Roboto"/>
                </a:rPr>
                <a:t>required</a:t>
              </a:r>
              <a:r>
                <a:rPr lang="en-US" sz="900">
                  <a:solidFill>
                    <a:srgbClr val="FFFFFF"/>
                  </a:solidFill>
                  <a:latin typeface="Roboto"/>
                  <a:ea typeface="Roboto"/>
                  <a:cs typeface="Roboto"/>
                  <a:sym typeface="Roboto"/>
                </a:rPr>
                <a:t> for integration</a:t>
              </a:r>
              <a:endParaRPr sz="900">
                <a:solidFill>
                  <a:srgbClr val="FFFFFF"/>
                </a:solidFill>
                <a:latin typeface="Roboto"/>
                <a:ea typeface="Roboto"/>
                <a:cs typeface="Roboto"/>
                <a:sym typeface="Roboto"/>
              </a:endParaRPr>
            </a:p>
          </p:txBody>
        </p:sp>
        <p:sp>
          <p:nvSpPr>
            <p:cNvPr id="112" name="Google Shape;112;g1fbc7a9588c_0_5"/>
            <p:cNvSpPr txBox="1"/>
            <p:nvPr/>
          </p:nvSpPr>
          <p:spPr>
            <a:xfrm>
              <a:off x="205650" y="2441100"/>
              <a:ext cx="1045500" cy="2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sz="1000">
                  <a:solidFill>
                    <a:srgbClr val="1B786E"/>
                  </a:solidFill>
                  <a:latin typeface="Roboto"/>
                  <a:ea typeface="Roboto"/>
                  <a:cs typeface="Roboto"/>
                  <a:sym typeface="Roboto"/>
                </a:rPr>
                <a:t>Jan - Early Feb</a:t>
              </a:r>
              <a:endParaRPr sz="1000">
                <a:solidFill>
                  <a:srgbClr val="1B786E"/>
                </a:solidFill>
                <a:latin typeface="Roboto"/>
                <a:ea typeface="Roboto"/>
                <a:cs typeface="Roboto"/>
                <a:sym typeface="Roboto"/>
              </a:endParaRPr>
            </a:p>
          </p:txBody>
        </p:sp>
        <p:cxnSp>
          <p:nvCxnSpPr>
            <p:cNvPr id="113" name="Google Shape;113;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graphicFrame>
        <p:nvGraphicFramePr>
          <p:cNvPr id="118" name="Google Shape;118;g175f267dc7b_0_2"/>
          <p:cNvGraphicFramePr/>
          <p:nvPr/>
        </p:nvGraphicFramePr>
        <p:xfrm>
          <a:off x="200550" y="2004850"/>
          <a:ext cx="3000000" cy="3000000"/>
        </p:xfrm>
        <a:graphic>
          <a:graphicData uri="http://schemas.openxmlformats.org/drawingml/2006/table">
            <a:tbl>
              <a:tblPr>
                <a:noFill/>
                <a:tableStyleId>{031E0A18-F375-4EC1-8149-A69E4A6DF9F9}</a:tableStyleId>
              </a:tblPr>
              <a:tblGrid>
                <a:gridCol w="4531175"/>
                <a:gridCol w="4211725"/>
              </a:tblGrid>
              <a:tr h="743325">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Accomplishments since </a:t>
                      </a:r>
                      <a:r>
                        <a:rPr b="1" lang="en-US" sz="1800"/>
                        <a:t>last update</a:t>
                      </a:r>
                      <a:r>
                        <a:rPr b="1" lang="en-US" sz="1800" u="none" cap="none" strike="noStrike"/>
                        <a:t>:</a:t>
                      </a:r>
                      <a:endParaRPr b="1" sz="1800" u="none" cap="none" strike="noStrike"/>
                    </a:p>
                    <a:p>
                      <a:pPr indent="0" lvl="0" marL="0" marR="0" rtl="0" algn="ctr">
                        <a:lnSpc>
                          <a:spcPct val="100000"/>
                        </a:lnSpc>
                        <a:spcBef>
                          <a:spcPts val="0"/>
                        </a:spcBef>
                        <a:spcAft>
                          <a:spcPts val="0"/>
                        </a:spcAft>
                        <a:buClr>
                          <a:srgbClr val="000000"/>
                        </a:buClr>
                        <a:buSzPts val="1400"/>
                        <a:buFont typeface="Arial"/>
                        <a:buNone/>
                      </a:pPr>
                      <a:r>
                        <a:rPr b="1" lang="en-US" sz="1800">
                          <a:solidFill>
                            <a:srgbClr val="FF0000"/>
                          </a:solidFill>
                        </a:rPr>
                        <a:t>16</a:t>
                      </a:r>
                      <a:r>
                        <a:rPr b="1" lang="en-US" sz="1800" u="none" cap="none" strike="noStrike">
                          <a:solidFill>
                            <a:srgbClr val="FF0000"/>
                          </a:solidFill>
                        </a:rPr>
                        <a:t> hrs of effort</a:t>
                      </a:r>
                      <a:endParaRPr b="1" sz="1800" u="none" cap="none" strike="noStrike">
                        <a:solidFill>
                          <a:srgbClr val="FF0000"/>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Ongoing progress/problems and plans until the next presentation</a:t>
                      </a:r>
                      <a:endParaRPr b="1" sz="1800" u="none" cap="none" strike="noStrike"/>
                    </a:p>
                  </a:txBody>
                  <a:tcPr marT="91425" marB="91425" marR="91425" marL="91425" anchor="ctr">
                    <a:solidFill>
                      <a:schemeClr val="accent5"/>
                    </a:solidFill>
                  </a:tcPr>
                </a:tc>
              </a:tr>
              <a:tr h="3731625">
                <a:tc>
                  <a:txBody>
                    <a:bodyPr/>
                    <a:lstStyle/>
                    <a:p>
                      <a:pPr indent="0" lvl="0" marL="45720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228600" lvl="0" marL="285750" marR="0" rtl="0" algn="l">
                        <a:lnSpc>
                          <a:spcPct val="100000"/>
                        </a:lnSpc>
                        <a:spcBef>
                          <a:spcPts val="0"/>
                        </a:spcBef>
                        <a:spcAft>
                          <a:spcPts val="0"/>
                        </a:spcAft>
                        <a:buClr>
                          <a:srgbClr val="000000"/>
                        </a:buClr>
                        <a:buSzPts val="1800"/>
                        <a:buFont typeface="Arial"/>
                        <a:buChar char="●"/>
                      </a:pPr>
                      <a:r>
                        <a:rPr lang="en-US" sz="1800"/>
                        <a:t>Implemented code for UP, DOWN, SELECT, RESET buttons for LCD</a:t>
                      </a:r>
                      <a:endParaRPr sz="1800"/>
                    </a:p>
                    <a:p>
                      <a:pPr indent="0" lvl="0" marL="457200" marR="0" rtl="0" algn="l">
                        <a:lnSpc>
                          <a:spcPct val="100000"/>
                        </a:lnSpc>
                        <a:spcBef>
                          <a:spcPts val="0"/>
                        </a:spcBef>
                        <a:spcAft>
                          <a:spcPts val="0"/>
                        </a:spcAft>
                        <a:buNone/>
                      </a:pPr>
                      <a:r>
                        <a:t/>
                      </a:r>
                      <a:endParaRPr sz="1800"/>
                    </a:p>
                    <a:p>
                      <a:pPr indent="-228600" lvl="0" marL="285750" marR="0" rtl="0" algn="l">
                        <a:lnSpc>
                          <a:spcPct val="100000"/>
                        </a:lnSpc>
                        <a:spcBef>
                          <a:spcPts val="1000"/>
                        </a:spcBef>
                        <a:spcAft>
                          <a:spcPts val="0"/>
                        </a:spcAft>
                        <a:buClr>
                          <a:srgbClr val="000000"/>
                        </a:buClr>
                        <a:buSzPts val="1800"/>
                        <a:buFont typeface="Arial"/>
                        <a:buChar char="●"/>
                      </a:pPr>
                      <a:r>
                        <a:rPr lang="en-US" sz="1800"/>
                        <a:t>Began testing DC-DC converters</a:t>
                      </a:r>
                      <a:endParaRPr sz="1800" u="none" cap="none" strike="noStrike"/>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t/>
                      </a:r>
                      <a:endParaRPr sz="1800" u="none" cap="none" strike="noStrike"/>
                    </a:p>
                    <a:p>
                      <a:pPr indent="0" lvl="0" marL="0" marR="0" rtl="0" algn="l">
                        <a:lnSpc>
                          <a:spcPct val="100000"/>
                        </a:lnSpc>
                        <a:spcBef>
                          <a:spcPts val="1000"/>
                        </a:spcBef>
                        <a:spcAft>
                          <a:spcPts val="0"/>
                        </a:spcAft>
                        <a:buClr>
                          <a:srgbClr val="000000"/>
                        </a:buClr>
                        <a:buSzPts val="1400"/>
                        <a:buFont typeface="Arial"/>
                        <a:buNone/>
                      </a:pPr>
                      <a:r>
                        <a:rPr lang="en-US" sz="1800" u="none" cap="none" strike="noStrike"/>
                        <a:t>In 2 weeks…</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u="none" cap="none" strike="noStrike"/>
                        <a:t>Complete testing for DC-DC converters</a:t>
                      </a:r>
                      <a:endParaRPr sz="1800" u="none" cap="none" strike="noStrike"/>
                    </a:p>
                    <a:p>
                      <a:pPr indent="-228600" lvl="0" marL="285750" marR="0" rtl="0" algn="l">
                        <a:lnSpc>
                          <a:spcPct val="100000"/>
                        </a:lnSpc>
                        <a:spcBef>
                          <a:spcPts val="1000"/>
                        </a:spcBef>
                        <a:spcAft>
                          <a:spcPts val="0"/>
                        </a:spcAft>
                        <a:buSzPts val="1800"/>
                        <a:buChar char="●"/>
                      </a:pPr>
                      <a:r>
                        <a:rPr lang="en-US" sz="1800"/>
                        <a:t>LCD scroll-down menu complete</a:t>
                      </a:r>
                      <a:endParaRPr sz="1800"/>
                    </a:p>
                    <a:p>
                      <a:pPr indent="0" lvl="0" marL="457200" marR="0" rtl="0" algn="l">
                        <a:lnSpc>
                          <a:spcPct val="100000"/>
                        </a:lnSpc>
                        <a:spcBef>
                          <a:spcPts val="0"/>
                        </a:spcBef>
                        <a:spcAft>
                          <a:spcPts val="0"/>
                        </a:spcAft>
                        <a:buNone/>
                      </a:pPr>
                      <a:r>
                        <a:t/>
                      </a:r>
                      <a:endParaRPr sz="1800" u="none" cap="none" strike="noStrike"/>
                    </a:p>
                    <a:p>
                      <a:pPr indent="-228600" lvl="0" marL="285750" marR="0" rtl="0" algn="l">
                        <a:lnSpc>
                          <a:spcPct val="100000"/>
                        </a:lnSpc>
                        <a:spcBef>
                          <a:spcPts val="0"/>
                        </a:spcBef>
                        <a:spcAft>
                          <a:spcPts val="0"/>
                        </a:spcAft>
                        <a:buClr>
                          <a:srgbClr val="000000"/>
                        </a:buClr>
                        <a:buSzPts val="1800"/>
                        <a:buFont typeface="Arial"/>
                        <a:buChar char="●"/>
                      </a:pPr>
                      <a:r>
                        <a:rPr lang="en-US" sz="1800" u="none" cap="none" strike="noStrike"/>
                        <a:t>Update and order new Power Supply PCB design</a:t>
                      </a:r>
                      <a:endParaRPr sz="1800" u="none" cap="none" strike="noStrike"/>
                    </a:p>
                  </a:txBody>
                  <a:tcPr marT="91425" marB="91425" marR="91425" marL="91425"/>
                </a:tc>
              </a:tr>
            </a:tbl>
          </a:graphicData>
        </a:graphic>
      </p:graphicFrame>
      <p:sp>
        <p:nvSpPr>
          <p:cNvPr id="119" name="Google Shape;119;g175f267dc7b_0_2"/>
          <p:cNvSpPr txBox="1"/>
          <p:nvPr>
            <p:ph type="title"/>
          </p:nvPr>
        </p:nvSpPr>
        <p:spPr>
          <a:xfrm>
            <a:off x="160200" y="1022400"/>
            <a:ext cx="8823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80"/>
              <a:buFont typeface="Arial"/>
              <a:buNone/>
            </a:pPr>
            <a:r>
              <a:rPr lang="en-US"/>
              <a:t>Power Supply and User Interface Subsystem</a:t>
            </a:r>
            <a:endParaRPr/>
          </a:p>
          <a:p>
            <a:pPr indent="0" lvl="0" marL="0" rtl="0" algn="ctr">
              <a:lnSpc>
                <a:spcPct val="100000"/>
              </a:lnSpc>
              <a:spcBef>
                <a:spcPts val="0"/>
              </a:spcBef>
              <a:spcAft>
                <a:spcPts val="0"/>
              </a:spcAft>
              <a:buClr>
                <a:schemeClr val="dk1"/>
              </a:buClr>
              <a:buSzPts val="2880"/>
              <a:buFont typeface="Arial"/>
              <a:buNone/>
            </a:pPr>
            <a:r>
              <a:rPr lang="en-US" sz="1700"/>
              <a:t>Antonio Cardona</a:t>
            </a:r>
            <a:endParaRPr sz="1700"/>
          </a:p>
        </p:txBody>
      </p:sp>
      <p:sp>
        <p:nvSpPr>
          <p:cNvPr id="120" name="Google Shape;120;g175f267dc7b_0_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75f267dc7b_0_10"/>
          <p:cNvSpPr txBox="1"/>
          <p:nvPr/>
        </p:nvSpPr>
        <p:spPr>
          <a:xfrm>
            <a:off x="531300" y="1203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Power Supply and User Interface Subsystem</a:t>
            </a:r>
            <a:endParaRPr b="1" i="0" sz="32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720"/>
              <a:buFont typeface="Arial"/>
              <a:buNone/>
            </a:pPr>
            <a:r>
              <a:rPr b="1" i="0" lang="en-US" sz="1720" u="none" cap="none" strike="noStrike">
                <a:solidFill>
                  <a:srgbClr val="000000"/>
                </a:solidFill>
                <a:latin typeface="Arial"/>
                <a:ea typeface="Arial"/>
                <a:cs typeface="Arial"/>
                <a:sym typeface="Arial"/>
              </a:rPr>
              <a:t>Antonio Cardona</a:t>
            </a:r>
            <a:endParaRPr b="1" i="0" sz="2980" u="none" cap="none" strike="noStrike">
              <a:solidFill>
                <a:srgbClr val="000000"/>
              </a:solidFill>
              <a:latin typeface="Arial"/>
              <a:ea typeface="Arial"/>
              <a:cs typeface="Arial"/>
              <a:sym typeface="Arial"/>
            </a:endParaRPr>
          </a:p>
        </p:txBody>
      </p:sp>
      <p:pic>
        <p:nvPicPr>
          <p:cNvPr id="126" name="Google Shape;126;g175f267dc7b_0_10"/>
          <p:cNvPicPr preferRelativeResize="0"/>
          <p:nvPr/>
        </p:nvPicPr>
        <p:blipFill rotWithShape="1">
          <a:blip r:embed="rId3">
            <a:alphaModFix/>
          </a:blip>
          <a:srcRect b="0" l="0" r="0" t="0"/>
          <a:stretch/>
        </p:blipFill>
        <p:spPr>
          <a:xfrm>
            <a:off x="423733" y="4409646"/>
            <a:ext cx="3275050" cy="2143550"/>
          </a:xfrm>
          <a:prstGeom prst="rect">
            <a:avLst/>
          </a:prstGeom>
          <a:noFill/>
          <a:ln>
            <a:noFill/>
          </a:ln>
        </p:spPr>
      </p:pic>
      <p:sp>
        <p:nvSpPr>
          <p:cNvPr id="127" name="Google Shape;127;g175f267dc7b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28" name="Google Shape;128;g175f267dc7b_0_10"/>
          <p:cNvPicPr preferRelativeResize="0"/>
          <p:nvPr/>
        </p:nvPicPr>
        <p:blipFill>
          <a:blip r:embed="rId4">
            <a:alphaModFix/>
          </a:blip>
          <a:stretch>
            <a:fillRect/>
          </a:stretch>
        </p:blipFill>
        <p:spPr>
          <a:xfrm rot="-5400000">
            <a:off x="5099500" y="2093788"/>
            <a:ext cx="2969428" cy="4545875"/>
          </a:xfrm>
          <a:prstGeom prst="rect">
            <a:avLst/>
          </a:prstGeom>
          <a:noFill/>
          <a:ln>
            <a:noFill/>
          </a:ln>
        </p:spPr>
      </p:pic>
      <p:pic>
        <p:nvPicPr>
          <p:cNvPr id="129" name="Google Shape;129;g175f267dc7b_0_10"/>
          <p:cNvPicPr preferRelativeResize="0"/>
          <p:nvPr/>
        </p:nvPicPr>
        <p:blipFill>
          <a:blip r:embed="rId5">
            <a:alphaModFix/>
          </a:blip>
          <a:stretch>
            <a:fillRect/>
          </a:stretch>
        </p:blipFill>
        <p:spPr>
          <a:xfrm>
            <a:off x="909640" y="2136711"/>
            <a:ext cx="2303235" cy="214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fc3d639ae4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Equalizer Subsystem - Nathan Finley</a:t>
            </a:r>
            <a:endParaRPr/>
          </a:p>
        </p:txBody>
      </p:sp>
      <p:graphicFrame>
        <p:nvGraphicFramePr>
          <p:cNvPr id="135" name="Google Shape;135;g1fc3d639ae4_0_0"/>
          <p:cNvGraphicFramePr/>
          <p:nvPr/>
        </p:nvGraphicFramePr>
        <p:xfrm>
          <a:off x="199025" y="1792440"/>
          <a:ext cx="3000000" cy="3000000"/>
        </p:xfrm>
        <a:graphic>
          <a:graphicData uri="http://schemas.openxmlformats.org/drawingml/2006/table">
            <a:tbl>
              <a:tblPr>
                <a:noFill/>
                <a:tableStyleId>{031E0A18-F375-4EC1-8149-A69E4A6DF9F9}</a:tableStyleId>
              </a:tblPr>
              <a:tblGrid>
                <a:gridCol w="4372975"/>
                <a:gridCol w="4372975"/>
              </a:tblGrid>
              <a:tr h="97815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Accomplishments since ECEN 403:</a:t>
                      </a:r>
                      <a:endParaRPr b="1" sz="1400" u="none" cap="none" strike="noStrike"/>
                    </a:p>
                    <a:p>
                      <a:pPr indent="0" lvl="0" marL="0" marR="0" rtl="0" algn="ctr">
                        <a:lnSpc>
                          <a:spcPct val="100000"/>
                        </a:lnSpc>
                        <a:spcBef>
                          <a:spcPts val="0"/>
                        </a:spcBef>
                        <a:spcAft>
                          <a:spcPts val="0"/>
                        </a:spcAft>
                        <a:buClr>
                          <a:srgbClr val="000000"/>
                        </a:buClr>
                        <a:buSzPts val="1400"/>
                        <a:buFont typeface="Arial"/>
                        <a:buNone/>
                      </a:pPr>
                      <a:r>
                        <a:rPr b="1" lang="en-US">
                          <a:solidFill>
                            <a:srgbClr val="FF0000"/>
                          </a:solidFill>
                        </a:rPr>
                        <a:t>15</a:t>
                      </a:r>
                      <a:r>
                        <a:rPr b="1" lang="en-US" sz="1400" u="none" cap="none" strike="noStrike">
                          <a:solidFill>
                            <a:srgbClr val="FF0000"/>
                          </a:solidFill>
                        </a:rPr>
                        <a:t> h</a:t>
                      </a:r>
                      <a:r>
                        <a:rPr b="1" lang="en-US">
                          <a:solidFill>
                            <a:srgbClr val="FF0000"/>
                          </a:solidFill>
                        </a:rPr>
                        <a:t>ours of effort</a:t>
                      </a:r>
                      <a:endParaRPr b="1" sz="1400" u="none" cap="none" strike="noStrike">
                        <a:solidFill>
                          <a:srgbClr val="FF0000"/>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Objective for Next Presentation</a:t>
                      </a:r>
                      <a:endParaRPr b="1" sz="1400" u="none" cap="none" strike="noStrike"/>
                    </a:p>
                  </a:txBody>
                  <a:tcPr marT="91425" marB="91425" marR="91425" marL="91425" anchor="ctr">
                    <a:solidFill>
                      <a:schemeClr val="accent5"/>
                    </a:solidFill>
                  </a:tcPr>
                </a:tc>
              </a:tr>
              <a:tr h="3717125">
                <a:tc>
                  <a:txBody>
                    <a:bodyPr/>
                    <a:lstStyle/>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p>
                    <a:p>
                      <a:pPr indent="-203200" lvl="0" marL="285750" marR="0" rtl="0" algn="l">
                        <a:lnSpc>
                          <a:spcPct val="100000"/>
                        </a:lnSpc>
                        <a:spcBef>
                          <a:spcPts val="0"/>
                        </a:spcBef>
                        <a:spcAft>
                          <a:spcPts val="0"/>
                        </a:spcAft>
                        <a:buClr>
                          <a:srgbClr val="000000"/>
                        </a:buClr>
                        <a:buSzPts val="1400"/>
                        <a:buFont typeface="Arial"/>
                        <a:buChar char="●"/>
                      </a:pPr>
                      <a:r>
                        <a:rPr lang="en-US"/>
                        <a:t>Finished full design of equalizer schematic</a:t>
                      </a:r>
                      <a:endParaRPr/>
                    </a:p>
                    <a:p>
                      <a:pPr indent="-203200" lvl="0" marL="285750" marR="0" rtl="0" algn="l">
                        <a:lnSpc>
                          <a:spcPct val="100000"/>
                        </a:lnSpc>
                        <a:spcBef>
                          <a:spcPts val="0"/>
                        </a:spcBef>
                        <a:spcAft>
                          <a:spcPts val="0"/>
                        </a:spcAft>
                        <a:buSzPts val="1400"/>
                        <a:buChar char="●"/>
                      </a:pPr>
                      <a:r>
                        <a:rPr lang="en-US"/>
                        <a:t>Built and rebuilt single band for testing of perf/proto-board</a:t>
                      </a:r>
                      <a:endParaRPr/>
                    </a:p>
                  </a:txBody>
                  <a:tcPr marT="91425" marB="91425" marR="91425" marL="91425" anchor="ctr"/>
                </a:tc>
                <a:tc>
                  <a:txBody>
                    <a:bodyPr/>
                    <a:lstStyle/>
                    <a:p>
                      <a:pPr indent="0" lvl="0" marL="914400" marR="0" rtl="0" algn="l">
                        <a:lnSpc>
                          <a:spcPct val="100000"/>
                        </a:lnSpc>
                        <a:spcBef>
                          <a:spcPts val="0"/>
                        </a:spcBef>
                        <a:spcAft>
                          <a:spcPts val="0"/>
                        </a:spcAft>
                        <a:buClr>
                          <a:srgbClr val="000000"/>
                        </a:buClr>
                        <a:buSzPts val="1400"/>
                        <a:buFont typeface="Arial"/>
                        <a:buNone/>
                      </a:pPr>
                      <a:r>
                        <a:rPr lang="en-US" sz="1400" u="none" cap="none" strike="noStrike"/>
                        <a:t>2 Week Goal</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sz="1400" u="none" cap="none" strike="noStrike"/>
                        <a:t>Reassess real-world functionality with 2 band perfboard pass/fail test</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a:t>PCB: minor updates, check footprint sizes. Shoot to order by Friday</a:t>
                      </a:r>
                      <a:endParaRPr sz="1400" u="none" cap="none" strike="noStrike"/>
                    </a:p>
                  </a:txBody>
                  <a:tcPr marT="91425" marB="91425" marR="91425" marL="91425" anchor="ctr"/>
                </a:tc>
              </a:tr>
            </a:tbl>
          </a:graphicData>
        </a:graphic>
      </p:graphicFrame>
      <p:sp>
        <p:nvSpPr>
          <p:cNvPr id="136" name="Google Shape;136;g1fc3d639ae4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7670716a19_0_0"/>
          <p:cNvSpPr txBox="1"/>
          <p:nvPr>
            <p:ph type="title"/>
          </p:nvPr>
        </p:nvSpPr>
        <p:spPr>
          <a:xfrm>
            <a:off x="605700" y="81612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Equalizer Subsystem - Nathan Finley</a:t>
            </a:r>
            <a:endParaRPr/>
          </a:p>
        </p:txBody>
      </p:sp>
      <p:pic>
        <p:nvPicPr>
          <p:cNvPr id="142" name="Google Shape;142;g17670716a19_0_0"/>
          <p:cNvPicPr preferRelativeResize="0"/>
          <p:nvPr/>
        </p:nvPicPr>
        <p:blipFill rotWithShape="1">
          <a:blip r:embed="rId3">
            <a:alphaModFix/>
          </a:blip>
          <a:srcRect b="0" l="51817" r="-1129" t="0"/>
          <a:stretch/>
        </p:blipFill>
        <p:spPr>
          <a:xfrm>
            <a:off x="204850" y="2312250"/>
            <a:ext cx="4509175" cy="3470526"/>
          </a:xfrm>
          <a:prstGeom prst="rect">
            <a:avLst/>
          </a:prstGeom>
          <a:noFill/>
          <a:ln>
            <a:noFill/>
          </a:ln>
        </p:spPr>
      </p:pic>
      <p:sp>
        <p:nvSpPr>
          <p:cNvPr id="143" name="Google Shape;143;g17670716a19_0_0"/>
          <p:cNvSpPr txBox="1"/>
          <p:nvPr/>
        </p:nvSpPr>
        <p:spPr>
          <a:xfrm>
            <a:off x="7420775" y="143075"/>
            <a:ext cx="161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Arial"/>
              <a:ea typeface="Arial"/>
              <a:cs typeface="Arial"/>
              <a:sym typeface="Arial"/>
            </a:endParaRPr>
          </a:p>
        </p:txBody>
      </p:sp>
      <p:sp>
        <p:nvSpPr>
          <p:cNvPr id="144" name="Google Shape;144;g17670716a19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145" name="Google Shape;145;g17670716a19_0_0"/>
          <p:cNvPicPr preferRelativeResize="0"/>
          <p:nvPr/>
        </p:nvPicPr>
        <p:blipFill>
          <a:blip r:embed="rId4">
            <a:alphaModFix/>
          </a:blip>
          <a:stretch>
            <a:fillRect/>
          </a:stretch>
        </p:blipFill>
        <p:spPr>
          <a:xfrm>
            <a:off x="5153500" y="1537350"/>
            <a:ext cx="3990501" cy="53206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590f367b41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lang="en-US" sz="3000"/>
              <a:t>Bluetooth Input/Output Connectivity Subsystem</a:t>
            </a:r>
            <a:endParaRPr sz="3000"/>
          </a:p>
        </p:txBody>
      </p:sp>
      <p:graphicFrame>
        <p:nvGraphicFramePr>
          <p:cNvPr id="151" name="Google Shape;151;g1590f367b41_0_10"/>
          <p:cNvGraphicFramePr/>
          <p:nvPr/>
        </p:nvGraphicFramePr>
        <p:xfrm>
          <a:off x="952500" y="2633760"/>
          <a:ext cx="3000000" cy="3000000"/>
        </p:xfrm>
        <a:graphic>
          <a:graphicData uri="http://schemas.openxmlformats.org/drawingml/2006/table">
            <a:tbl>
              <a:tblPr>
                <a:noFill/>
                <a:tableStyleId>{031E0A18-F375-4EC1-8149-A69E4A6DF9F9}</a:tableStyleId>
              </a:tblPr>
              <a:tblGrid>
                <a:gridCol w="3654100"/>
                <a:gridCol w="3654100"/>
              </a:tblGrid>
              <a:tr h="5313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Accomplishments since </a:t>
                      </a:r>
                      <a:r>
                        <a:rPr b="1" lang="en-US"/>
                        <a:t>last lecture</a:t>
                      </a:r>
                      <a:r>
                        <a:rPr b="1" lang="en-US" sz="1400" u="none" cap="none" strike="noStrike"/>
                        <a:t>:</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US"/>
                        <a:t>3</a:t>
                      </a:r>
                      <a:r>
                        <a:rPr b="1" lang="en-US" sz="1400" u="none" cap="none" strike="noStrike"/>
                        <a:t> Hours</a:t>
                      </a:r>
                      <a:endParaRPr b="1" sz="1400" u="none" cap="none" strike="noStrike"/>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Ongoing progress/problems and plans until the next presentation</a:t>
                      </a:r>
                      <a:endParaRPr b="1" sz="1400" u="none" cap="none" strike="noStrike"/>
                    </a:p>
                  </a:txBody>
                  <a:tcPr marT="91425" marB="91425" marR="91425" marL="91425">
                    <a:solidFill>
                      <a:schemeClr val="accent5"/>
                    </a:solidFill>
                  </a:tcPr>
                </a:tc>
              </a:tr>
              <a:tr h="1103675">
                <a:tc>
                  <a:txBody>
                    <a:bodyPr/>
                    <a:lstStyle/>
                    <a:p>
                      <a:pPr indent="0" lvl="0" marL="0" marR="0" rtl="0" algn="l">
                        <a:lnSpc>
                          <a:spcPct val="100000"/>
                        </a:lnSpc>
                        <a:spcBef>
                          <a:spcPts val="0"/>
                        </a:spcBef>
                        <a:spcAft>
                          <a:spcPts val="0"/>
                        </a:spcAft>
                        <a:buClr>
                          <a:srgbClr val="000000"/>
                        </a:buClr>
                        <a:buSzPts val="1400"/>
                        <a:buFont typeface="Arial"/>
                        <a:buNone/>
                      </a:pPr>
                      <a:r>
                        <a:rPr lang="en-US"/>
                        <a:t>Names stored in char*, I2C Writing/Reading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Writing names via I2C</a:t>
                      </a:r>
                      <a:endParaRPr sz="1400" u="none" cap="none" strike="noStrike"/>
                    </a:p>
                  </a:txBody>
                  <a:tcPr marT="91425" marB="91425" marR="91425" marL="91425"/>
                </a:tc>
              </a:tr>
              <a:tr h="817525">
                <a:tc>
                  <a:txBody>
                    <a:bodyPr/>
                    <a:lstStyle/>
                    <a:p>
                      <a:pPr indent="0" lvl="0" marL="0" marR="0" rtl="0" algn="l">
                        <a:lnSpc>
                          <a:spcPct val="100000"/>
                        </a:lnSpc>
                        <a:spcBef>
                          <a:spcPts val="0"/>
                        </a:spcBef>
                        <a:spcAft>
                          <a:spcPts val="0"/>
                        </a:spcAft>
                        <a:buClr>
                          <a:srgbClr val="000000"/>
                        </a:buClr>
                        <a:buSzPts val="1400"/>
                        <a:buFont typeface="Arial"/>
                        <a:buNone/>
                      </a:pPr>
                      <a:r>
                        <a:rPr lang="en-US"/>
                        <a:t>Ordered Bluetooth Receiver PCB</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Order Bluetooth Transmitter PCB</a:t>
                      </a:r>
                      <a:endParaRPr sz="1400" u="none" cap="none" strike="noStrike"/>
                    </a:p>
                  </a:txBody>
                  <a:tcPr marT="91425" marB="91425" marR="91425" marL="91425"/>
                </a:tc>
              </a:tr>
            </a:tbl>
          </a:graphicData>
        </a:graphic>
      </p:graphicFrame>
      <p:sp>
        <p:nvSpPr>
          <p:cNvPr id="152" name="Google Shape;152;g1590f367b41_0_10"/>
          <p:cNvSpPr txBox="1"/>
          <p:nvPr/>
        </p:nvSpPr>
        <p:spPr>
          <a:xfrm>
            <a:off x="3853250" y="1906650"/>
            <a:ext cx="22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Nicole LoGiudice</a:t>
            </a:r>
            <a:endParaRPr b="0" i="0" sz="1400" u="none" cap="none" strike="noStrike">
              <a:solidFill>
                <a:srgbClr val="000000"/>
              </a:solidFill>
              <a:latin typeface="Arial"/>
              <a:ea typeface="Arial"/>
              <a:cs typeface="Arial"/>
              <a:sym typeface="Arial"/>
            </a:endParaRPr>
          </a:p>
        </p:txBody>
      </p:sp>
      <p:sp>
        <p:nvSpPr>
          <p:cNvPr id="153" name="Google Shape;153;g1590f367b41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